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Poppins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SemiBold-bold.fntdata"/><Relationship Id="rId25" Type="http://schemas.openxmlformats.org/officeDocument/2006/relationships/font" Target="fonts/PoppinsSemiBold-regular.fntdata"/><Relationship Id="rId28" Type="http://schemas.openxmlformats.org/officeDocument/2006/relationships/font" Target="fonts/PoppinsSemiBold-boldItalic.fntdata"/><Relationship Id="rId27" Type="http://schemas.openxmlformats.org/officeDocument/2006/relationships/font" Target="fonts/Poppins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4b46a7b27_0_1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4b46a7b27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530c1f7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530c1f7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530c1f7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530c1f7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530c1f78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530c1f78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530c1f78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530c1f78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4b46a7b27_0_2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4b46a7b27_0_2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4b46a7b27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4b46a7b27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4b46a7b27_0_2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4b46a7b27_0_2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4b46a7b27_0_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4b46a7b27_0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4b46a7b27_0_2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4b46a7b27_0_2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4b46a7b27_0_2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4b46a7b27_0_2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4b46a7b27_0_2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4b46a7b27_0_2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4b46a7b27_0_2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4b46a7b27_0_2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530c1f7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530c1f7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" name="Google Shape;98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6" name="Google Shape;106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4" name="Google Shape;114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1" name="Google Shape;131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" name="Google Shape;132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7" name="Google Shape;147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5" name="Google Shape;15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" name="Google Shape;158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35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s" type="secHead">
  <p:cSld name="SECTION_HEAD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229050" y="7641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3" name="Google Shape;183;p36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5" name="Google Shape;185;p36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36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rd 1">
  <p:cSld name="TITLE_1">
    <p:bg>
      <p:bgPr>
        <a:solidFill>
          <a:schemeClr val="l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37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play_1" type="tx">
  <p:cSld name="TITLE_AND_BOD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201750" y="1332250"/>
            <a:ext cx="87579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8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7" name="Google Shape;197;p38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rd 2" type="twoColTx">
  <p:cSld name="TITLE_AND_TWO_COLUMNS">
    <p:bg>
      <p:bgPr>
        <a:solidFill>
          <a:schemeClr val="dk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39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9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2" name="Google Shape;202;p39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3" name="Google Shape;203;p39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rd 3">
  <p:cSld name="TITLE_AND_TWO_COLUMNS_1">
    <p:bg>
      <p:bgPr>
        <a:solidFill>
          <a:schemeClr val="accen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40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40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8" name="Google Shape;208;p40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9" name="Google Shape;209;p40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" type="titleOnly">
  <p:cSld name="TITLE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201750" y="629575"/>
            <a:ext cx="5054100" cy="16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3" name="Google Shape;213;p41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41"/>
          <p:cNvSpPr txBox="1"/>
          <p:nvPr>
            <p:ph idx="2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5" name="Google Shape;215;p41"/>
          <p:cNvSpPr txBox="1"/>
          <p:nvPr>
            <p:ph idx="3" type="body"/>
          </p:nvPr>
        </p:nvSpPr>
        <p:spPr>
          <a:xfrm>
            <a:off x="59050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84">
          <p15:clr>
            <a:srgbClr val="E46962"/>
          </p15:clr>
        </p15:guide>
        <p15:guide id="2" orient="horz" pos="691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Winner Is…">
  <p:cSld name="ONE_COLUMN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type="title"/>
          </p:nvPr>
        </p:nvSpPr>
        <p:spPr>
          <a:xfrm>
            <a:off x="1306050" y="1390350"/>
            <a:ext cx="65319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8" name="Google Shape;218;p42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42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42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1" name="Google Shape;221;p42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28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A" type="blank">
  <p:cSld name="BLANK">
    <p:bg>
      <p:bgPr>
        <a:solidFill>
          <a:schemeClr val="accen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103700" y="4273900"/>
            <a:ext cx="88194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4" name="Google Shape;224;p43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43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6" name="Google Shape;226;p43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7" name="Google Shape;227;p43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96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B">
  <p:cSld name="BLANK_1">
    <p:bg>
      <p:bgPr>
        <a:solidFill>
          <a:schemeClr val="dk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type="title"/>
          </p:nvPr>
        </p:nvSpPr>
        <p:spPr>
          <a:xfrm>
            <a:off x="103700" y="4273900"/>
            <a:ext cx="88194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0" name="Google Shape;230;p44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44"/>
          <p:cNvSpPr txBox="1"/>
          <p:nvPr>
            <p:ph idx="1" type="body"/>
          </p:nvPr>
        </p:nvSpPr>
        <p:spPr>
          <a:xfrm>
            <a:off x="130025" y="202373"/>
            <a:ext cx="1495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96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">
  <p:cSld name="BLANK_2">
    <p:bg>
      <p:bgPr>
        <a:solidFill>
          <a:schemeClr val="l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5"/>
          <p:cNvSpPr txBox="1"/>
          <p:nvPr>
            <p:ph type="title"/>
          </p:nvPr>
        </p:nvSpPr>
        <p:spPr>
          <a:xfrm>
            <a:off x="103700" y="4273900"/>
            <a:ext cx="88194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6" name="Google Shape;236;p45"/>
          <p:cNvCxnSpPr/>
          <p:nvPr/>
        </p:nvCxnSpPr>
        <p:spPr>
          <a:xfrm>
            <a:off x="176400" y="178650"/>
            <a:ext cx="87912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45"/>
          <p:cNvSpPr txBox="1"/>
          <p:nvPr>
            <p:ph idx="1" type="body"/>
          </p:nvPr>
        </p:nvSpPr>
        <p:spPr>
          <a:xfrm>
            <a:off x="130025" y="202363"/>
            <a:ext cx="14952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8" name="Google Shape;238;p45"/>
          <p:cNvSpPr txBox="1"/>
          <p:nvPr>
            <p:ph idx="2" type="body"/>
          </p:nvPr>
        </p:nvSpPr>
        <p:spPr>
          <a:xfrm>
            <a:off x="3326850" y="202363"/>
            <a:ext cx="24903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9" name="Google Shape;239;p45"/>
          <p:cNvSpPr txBox="1"/>
          <p:nvPr>
            <p:ph idx="3" type="body"/>
          </p:nvPr>
        </p:nvSpPr>
        <p:spPr>
          <a:xfrm>
            <a:off x="6565575" y="202363"/>
            <a:ext cx="24375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92100" lvl="1" marL="914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●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○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Char char="■"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9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50900" y="393500"/>
            <a:ext cx="63297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"/>
              <a:buNone/>
              <a:defRPr b="1" sz="4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52075" y="3434600"/>
            <a:ext cx="67287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15">
          <p15:clr>
            <a:srgbClr val="E46962"/>
          </p15:clr>
        </p15:guide>
        <p15:guide id="2" pos="115">
          <p15:clr>
            <a:srgbClr val="E46962"/>
          </p15:clr>
        </p15:guide>
        <p15:guide id="3" pos="564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/>
          <p:nvPr/>
        </p:nvSpPr>
        <p:spPr>
          <a:xfrm rot="922624">
            <a:off x="872394" y="3375916"/>
            <a:ext cx="2039822" cy="927807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46"/>
          <p:cNvSpPr/>
          <p:nvPr/>
        </p:nvSpPr>
        <p:spPr>
          <a:xfrm rot="-176011">
            <a:off x="6066559" y="730484"/>
            <a:ext cx="2039973" cy="92791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p46"/>
          <p:cNvSpPr txBox="1"/>
          <p:nvPr>
            <p:ph type="title"/>
          </p:nvPr>
        </p:nvSpPr>
        <p:spPr>
          <a:xfrm>
            <a:off x="625800" y="1427850"/>
            <a:ext cx="7892400" cy="22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Reddit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247" name="Google Shape;247;p46"/>
          <p:cNvSpPr txBox="1"/>
          <p:nvPr/>
        </p:nvSpPr>
        <p:spPr>
          <a:xfrm>
            <a:off x="3256000" y="4470925"/>
            <a:ext cx="5190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Renata, Oliver, Daniel</a:t>
            </a:r>
            <a:endParaRPr b="1"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229050" y="7641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</a:t>
            </a:r>
            <a:r>
              <a:rPr lang="en" sz="2900"/>
              <a:t>hat Makes A Unique Community</a:t>
            </a:r>
            <a:r>
              <a:rPr lang="en" sz="2900"/>
              <a:t>?</a:t>
            </a:r>
            <a:endParaRPr sz="2900"/>
          </a:p>
        </p:txBody>
      </p:sp>
      <p:sp>
        <p:nvSpPr>
          <p:cNvPr id="341" name="Google Shape;341;p55"/>
          <p:cNvSpPr txBox="1"/>
          <p:nvPr/>
        </p:nvSpPr>
        <p:spPr>
          <a:xfrm>
            <a:off x="247225" y="1701400"/>
            <a:ext cx="6439800" cy="30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Reddit:</a:t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24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oppins"/>
              <a:buChar char="●"/>
            </a:pP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Posts/comments less likely to be negative</a:t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24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oppins"/>
              <a:buChar char="○"/>
            </a:pP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Moderators</a:t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24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oppins"/>
              <a:buChar char="●"/>
            </a:pP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Large amount of diversity </a:t>
            </a: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among</a:t>
            </a: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posts/comments</a:t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24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oppins"/>
              <a:buChar char="○"/>
            </a:pP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MadeMeSmile (most diverse)</a:t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24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oppins"/>
              <a:buChar char="○"/>
            </a:pP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Other three similar</a:t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229050" y="7641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What Conflicts Does The Community Have?</a:t>
            </a:r>
            <a:endParaRPr sz="2900"/>
          </a:p>
        </p:txBody>
      </p:sp>
      <p:sp>
        <p:nvSpPr>
          <p:cNvPr id="347" name="Google Shape;347;p56"/>
          <p:cNvSpPr txBox="1"/>
          <p:nvPr/>
        </p:nvSpPr>
        <p:spPr>
          <a:xfrm>
            <a:off x="247225" y="1701400"/>
            <a:ext cx="8667600" cy="30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</a:rPr>
              <a:t>Not much conflict (neutral sentiment):</a:t>
            </a:r>
            <a:endParaRPr sz="19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</a:endParaRPr>
          </a:p>
          <a:p>
            <a:pPr indent="-3524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en" sz="1950">
                <a:solidFill>
                  <a:schemeClr val="dk1"/>
                </a:solidFill>
              </a:rPr>
              <a:t>Culture of Reddit: more likely to agree (productive conversations)</a:t>
            </a:r>
            <a:endParaRPr sz="19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</a:endParaRPr>
          </a:p>
          <a:p>
            <a:pPr indent="-3524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en" sz="1950">
                <a:solidFill>
                  <a:schemeClr val="dk1"/>
                </a:solidFill>
              </a:rPr>
              <a:t>If things get out of hand, comments may be banned</a:t>
            </a:r>
            <a:endParaRPr sz="19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/>
          <p:nvPr>
            <p:ph type="title"/>
          </p:nvPr>
        </p:nvSpPr>
        <p:spPr>
          <a:xfrm>
            <a:off x="229050" y="7641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What Makes People Want to Join?</a:t>
            </a:r>
            <a:endParaRPr sz="2900"/>
          </a:p>
        </p:txBody>
      </p:sp>
      <p:sp>
        <p:nvSpPr>
          <p:cNvPr id="353" name="Google Shape;353;p57"/>
          <p:cNvSpPr txBox="1"/>
          <p:nvPr/>
        </p:nvSpPr>
        <p:spPr>
          <a:xfrm>
            <a:off x="247225" y="1701400"/>
            <a:ext cx="8667600" cy="30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To feel good/not being judged (pseudonymous)</a:t>
            </a:r>
            <a:endParaRPr sz="19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No question too stupid to ask</a:t>
            </a:r>
            <a:endParaRPr sz="19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Ironic/humorous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p57" title="Screenshot 2025-05-05 at 18.15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299" y="2113477"/>
            <a:ext cx="38728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7" title="Screenshot 2025-05-05 at 18.15.4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300" y="3351736"/>
            <a:ext cx="3872824" cy="171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229050" y="7641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Libraries</a:t>
            </a:r>
            <a:endParaRPr/>
          </a:p>
        </p:txBody>
      </p:sp>
      <p:sp>
        <p:nvSpPr>
          <p:cNvPr id="361" name="Google Shape;361;p58"/>
          <p:cNvSpPr txBox="1"/>
          <p:nvPr/>
        </p:nvSpPr>
        <p:spPr>
          <a:xfrm>
            <a:off x="281850" y="1700900"/>
            <a:ext cx="7007700" cy="3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Pandas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SpaCy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VADER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Gensim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Matplotlib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Seaborn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pyLDAvis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ile:Python.svg - Wikimedia Commons" id="362" name="Google Shape;3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650" y="1700900"/>
            <a:ext cx="3275400" cy="32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/>
          <p:nvPr/>
        </p:nvSpPr>
        <p:spPr>
          <a:xfrm rot="922624">
            <a:off x="872394" y="3375916"/>
            <a:ext cx="2039822" cy="927807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59"/>
          <p:cNvSpPr/>
          <p:nvPr/>
        </p:nvSpPr>
        <p:spPr>
          <a:xfrm rot="-176011">
            <a:off x="6066559" y="730484"/>
            <a:ext cx="2039973" cy="92791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59"/>
          <p:cNvSpPr txBox="1"/>
          <p:nvPr>
            <p:ph type="title"/>
          </p:nvPr>
        </p:nvSpPr>
        <p:spPr>
          <a:xfrm>
            <a:off x="625800" y="1834150"/>
            <a:ext cx="78924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0"/>
              <a:t>Questions?</a:t>
            </a:r>
            <a:endParaRPr sz="10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type="title"/>
          </p:nvPr>
        </p:nvSpPr>
        <p:spPr>
          <a:xfrm>
            <a:off x="229050" y="1545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145313" y="1655825"/>
            <a:ext cx="2170800" cy="3197700"/>
          </a:xfrm>
          <a:prstGeom prst="roundRect">
            <a:avLst>
              <a:gd fmla="val 87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47"/>
          <p:cNvSpPr/>
          <p:nvPr/>
        </p:nvSpPr>
        <p:spPr>
          <a:xfrm>
            <a:off x="2372838" y="1655825"/>
            <a:ext cx="2170800" cy="3197700"/>
          </a:xfrm>
          <a:prstGeom prst="roundRect">
            <a:avLst>
              <a:gd fmla="val 87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5" name="Google Shape;255;p47"/>
          <p:cNvSpPr/>
          <p:nvPr/>
        </p:nvSpPr>
        <p:spPr>
          <a:xfrm>
            <a:off x="4600363" y="1655825"/>
            <a:ext cx="2170800" cy="3197700"/>
          </a:xfrm>
          <a:prstGeom prst="roundRect">
            <a:avLst>
              <a:gd fmla="val 87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6" name="Google Shape;256;p47"/>
          <p:cNvSpPr txBox="1"/>
          <p:nvPr/>
        </p:nvSpPr>
        <p:spPr>
          <a:xfrm>
            <a:off x="2372575" y="2264700"/>
            <a:ext cx="22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47"/>
          <p:cNvSpPr/>
          <p:nvPr/>
        </p:nvSpPr>
        <p:spPr>
          <a:xfrm>
            <a:off x="6827888" y="1655825"/>
            <a:ext cx="2170800" cy="3197700"/>
          </a:xfrm>
          <a:prstGeom prst="roundRect">
            <a:avLst>
              <a:gd fmla="val 876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8" name="Google Shape;258;p47"/>
          <p:cNvSpPr txBox="1"/>
          <p:nvPr/>
        </p:nvSpPr>
        <p:spPr>
          <a:xfrm>
            <a:off x="434225" y="2006325"/>
            <a:ext cx="15930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AskReddit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47"/>
          <p:cNvSpPr txBox="1"/>
          <p:nvPr/>
        </p:nvSpPr>
        <p:spPr>
          <a:xfrm>
            <a:off x="2135850" y="1823550"/>
            <a:ext cx="2644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StupidQuestions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47"/>
          <p:cNvSpPr txBox="1"/>
          <p:nvPr/>
        </p:nvSpPr>
        <p:spPr>
          <a:xfrm>
            <a:off x="4363375" y="1823550"/>
            <a:ext cx="2644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Mildly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Infuriating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47"/>
          <p:cNvSpPr txBox="1"/>
          <p:nvPr/>
        </p:nvSpPr>
        <p:spPr>
          <a:xfrm>
            <a:off x="6590900" y="1823550"/>
            <a:ext cx="2644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MadeMe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Smile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2" name="Google Shape;262;p47" title="Screenshot 2025-05-04 at 16.09.15.png"/>
          <p:cNvPicPr preferRelativeResize="0"/>
          <p:nvPr/>
        </p:nvPicPr>
        <p:blipFill rotWithShape="1">
          <a:blip r:embed="rId3">
            <a:alphaModFix/>
          </a:blip>
          <a:srcRect b="0" l="26430" r="30139" t="0"/>
          <a:stretch/>
        </p:blipFill>
        <p:spPr>
          <a:xfrm>
            <a:off x="7096685" y="2678325"/>
            <a:ext cx="1633224" cy="21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7" title="Screenshot 2025-05-04 at 16.13.43.png"/>
          <p:cNvPicPr preferRelativeResize="0"/>
          <p:nvPr/>
        </p:nvPicPr>
        <p:blipFill rotWithShape="1">
          <a:blip r:embed="rId4">
            <a:alphaModFix/>
          </a:blip>
          <a:srcRect b="0" l="26180" r="30273" t="0"/>
          <a:stretch/>
        </p:blipFill>
        <p:spPr>
          <a:xfrm>
            <a:off x="442963" y="2718347"/>
            <a:ext cx="1575526" cy="203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7" title="Screenshot 2025-05-04 at 16.15.43.png"/>
          <p:cNvPicPr preferRelativeResize="0"/>
          <p:nvPr/>
        </p:nvPicPr>
        <p:blipFill rotWithShape="1">
          <a:blip r:embed="rId5">
            <a:alphaModFix/>
          </a:blip>
          <a:srcRect b="0" l="26179" r="30663" t="0"/>
          <a:stretch/>
        </p:blipFill>
        <p:spPr>
          <a:xfrm>
            <a:off x="4954563" y="2709225"/>
            <a:ext cx="1575547" cy="20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7" title="Screenshot 2025-05-04 at 16.17.50.png"/>
          <p:cNvPicPr preferRelativeResize="0"/>
          <p:nvPr/>
        </p:nvPicPr>
        <p:blipFill rotWithShape="1">
          <a:blip r:embed="rId6">
            <a:alphaModFix/>
          </a:blip>
          <a:srcRect b="0" l="26210" r="30155" t="0"/>
          <a:stretch/>
        </p:blipFill>
        <p:spPr>
          <a:xfrm>
            <a:off x="2661738" y="2709231"/>
            <a:ext cx="1593001" cy="205174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/>
        </p:nvSpPr>
        <p:spPr>
          <a:xfrm>
            <a:off x="290250" y="907825"/>
            <a:ext cx="8563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Extracted Top 50 Comments from Top 100 Posts filtered by Top All Time Posts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Final Combined File: 19000+ Comments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229050" y="7641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Words in Comments</a:t>
            </a:r>
            <a:endParaRPr/>
          </a:p>
        </p:txBody>
      </p:sp>
      <p:sp>
        <p:nvSpPr>
          <p:cNvPr id="272" name="Google Shape;272;p48"/>
          <p:cNvSpPr/>
          <p:nvPr/>
        </p:nvSpPr>
        <p:spPr>
          <a:xfrm>
            <a:off x="145313" y="1732025"/>
            <a:ext cx="2170800" cy="3197700"/>
          </a:xfrm>
          <a:prstGeom prst="roundRect">
            <a:avLst>
              <a:gd fmla="val 87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48"/>
          <p:cNvSpPr/>
          <p:nvPr/>
        </p:nvSpPr>
        <p:spPr>
          <a:xfrm>
            <a:off x="2372838" y="1732025"/>
            <a:ext cx="2170800" cy="3197700"/>
          </a:xfrm>
          <a:prstGeom prst="roundRect">
            <a:avLst>
              <a:gd fmla="val 87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4600363" y="1732025"/>
            <a:ext cx="2170800" cy="3197700"/>
          </a:xfrm>
          <a:prstGeom prst="roundRect">
            <a:avLst>
              <a:gd fmla="val 876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5" name="Google Shape;275;p48"/>
          <p:cNvSpPr txBox="1"/>
          <p:nvPr/>
        </p:nvSpPr>
        <p:spPr>
          <a:xfrm>
            <a:off x="2372575" y="2340900"/>
            <a:ext cx="22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48"/>
          <p:cNvSpPr/>
          <p:nvPr/>
        </p:nvSpPr>
        <p:spPr>
          <a:xfrm>
            <a:off x="6827888" y="1732025"/>
            <a:ext cx="2170800" cy="3197700"/>
          </a:xfrm>
          <a:prstGeom prst="roundRect">
            <a:avLst>
              <a:gd fmla="val 876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7" name="Google Shape;277;p48"/>
          <p:cNvSpPr txBox="1"/>
          <p:nvPr/>
        </p:nvSpPr>
        <p:spPr>
          <a:xfrm>
            <a:off x="434225" y="2082525"/>
            <a:ext cx="15930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AskReddit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" name="Google Shape;278;p48"/>
          <p:cNvSpPr txBox="1"/>
          <p:nvPr/>
        </p:nvSpPr>
        <p:spPr>
          <a:xfrm>
            <a:off x="2135850" y="1899750"/>
            <a:ext cx="2644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StupidQuestions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p48"/>
          <p:cNvSpPr txBox="1"/>
          <p:nvPr/>
        </p:nvSpPr>
        <p:spPr>
          <a:xfrm>
            <a:off x="4363375" y="1899750"/>
            <a:ext cx="2644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Mildly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Infuriating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48"/>
          <p:cNvSpPr txBox="1"/>
          <p:nvPr/>
        </p:nvSpPr>
        <p:spPr>
          <a:xfrm>
            <a:off x="6590900" y="1899750"/>
            <a:ext cx="2644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MadeMe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Smile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48"/>
          <p:cNvSpPr txBox="1"/>
          <p:nvPr/>
        </p:nvSpPr>
        <p:spPr>
          <a:xfrm>
            <a:off x="289925" y="2571750"/>
            <a:ext cx="18459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Like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989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People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960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818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Know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681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Think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628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628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Get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623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613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Year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613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601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8"/>
          <p:cNvSpPr txBox="1"/>
          <p:nvPr/>
        </p:nvSpPr>
        <p:spPr>
          <a:xfrm>
            <a:off x="2535300" y="2571750"/>
            <a:ext cx="18459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People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1170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Like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1030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826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Think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702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Know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605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604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Thing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578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Want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541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541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Good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509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48"/>
          <p:cNvSpPr txBox="1"/>
          <p:nvPr/>
        </p:nvSpPr>
        <p:spPr>
          <a:xfrm>
            <a:off x="4762825" y="2571750"/>
            <a:ext cx="18459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Like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666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People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422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Get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373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358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318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Know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311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Look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288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Think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279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Want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268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255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" name="Google Shape;284;p48"/>
          <p:cNvSpPr txBox="1"/>
          <p:nvPr/>
        </p:nvSpPr>
        <p:spPr>
          <a:xfrm>
            <a:off x="6990350" y="2571750"/>
            <a:ext cx="18459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Like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617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Love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404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People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398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Good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379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Get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337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Kid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303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Look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297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297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288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279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title"/>
          </p:nvPr>
        </p:nvSpPr>
        <p:spPr>
          <a:xfrm>
            <a:off x="229050" y="4593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20 Distinct Words</a:t>
            </a:r>
            <a:endParaRPr/>
          </a:p>
        </p:txBody>
      </p:sp>
      <p:pic>
        <p:nvPicPr>
          <p:cNvPr id="290" name="Google Shape;290;p49" title="Screenshot 2025-05-04 at 18.25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50" y="1417875"/>
            <a:ext cx="3739720" cy="357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 title="Screenshot 2025-05-04 at 18.25.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370" y="1417875"/>
            <a:ext cx="3857019" cy="35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/>
          <p:nvPr/>
        </p:nvSpPr>
        <p:spPr>
          <a:xfrm>
            <a:off x="558675" y="2646850"/>
            <a:ext cx="503700" cy="16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229050" y="4593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20 Distinct Words</a:t>
            </a:r>
            <a:endParaRPr/>
          </a:p>
        </p:txBody>
      </p:sp>
      <p:pic>
        <p:nvPicPr>
          <p:cNvPr id="298" name="Google Shape;298;p50" title="Screenshot 2025-05-04 at 18.27.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50" y="1372075"/>
            <a:ext cx="4331572" cy="357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0" title="Screenshot 2025-05-04 at 18.28.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375" y="1372075"/>
            <a:ext cx="3796825" cy="3573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0"/>
          <p:cNvSpPr/>
          <p:nvPr/>
        </p:nvSpPr>
        <p:spPr>
          <a:xfrm>
            <a:off x="427550" y="3773375"/>
            <a:ext cx="463800" cy="14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>
            <p:ph type="title"/>
          </p:nvPr>
        </p:nvSpPr>
        <p:spPr>
          <a:xfrm>
            <a:off x="229050" y="4593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pic>
        <p:nvPicPr>
          <p:cNvPr id="306" name="Google Shape;306;p51" title="Unknown-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50" y="1363225"/>
            <a:ext cx="4857790" cy="35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 title="Screenshot 2025-05-04 at 19.33.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950" y="1382125"/>
            <a:ext cx="3686999" cy="187924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 txBox="1"/>
          <p:nvPr/>
        </p:nvSpPr>
        <p:spPr>
          <a:xfrm>
            <a:off x="5176950" y="3744275"/>
            <a:ext cx="36870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MadeMeSmile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most positive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MildlyInfuriating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most negative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AskReddit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highest range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229050" y="4593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Topic Analysis and Distribution</a:t>
            </a:r>
            <a:endParaRPr sz="4000"/>
          </a:p>
        </p:txBody>
      </p:sp>
      <p:pic>
        <p:nvPicPr>
          <p:cNvPr id="314" name="Google Shape;314;p52" title="Unknown-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875"/>
            <a:ext cx="5989696" cy="3573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/>
          <p:nvPr/>
        </p:nvSpPr>
        <p:spPr>
          <a:xfrm>
            <a:off x="7212550" y="1265475"/>
            <a:ext cx="861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AskReddit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52"/>
          <p:cNvSpPr txBox="1"/>
          <p:nvPr/>
        </p:nvSpPr>
        <p:spPr>
          <a:xfrm>
            <a:off x="6990550" y="3134138"/>
            <a:ext cx="1305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MadeMeSmile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7" name="Google Shape;317;p52" title="Screenshot 2025-05-04 at 19.16.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500" y="3399019"/>
            <a:ext cx="2697099" cy="159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2" title="Screenshot 2025-05-04 at 19.23.5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500" y="1560839"/>
            <a:ext cx="2667399" cy="157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229050" y="4593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Topic Analysis and Distribution</a:t>
            </a:r>
            <a:endParaRPr sz="4000"/>
          </a:p>
        </p:txBody>
      </p:sp>
      <p:pic>
        <p:nvPicPr>
          <p:cNvPr id="324" name="Google Shape;324;p53" title="Unknown-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875"/>
            <a:ext cx="5989696" cy="3573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3"/>
          <p:cNvSpPr txBox="1"/>
          <p:nvPr/>
        </p:nvSpPr>
        <p:spPr>
          <a:xfrm>
            <a:off x="6998750" y="1265475"/>
            <a:ext cx="1305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MildlyInfuriating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53"/>
          <p:cNvSpPr txBox="1"/>
          <p:nvPr/>
        </p:nvSpPr>
        <p:spPr>
          <a:xfrm>
            <a:off x="6990550" y="3134138"/>
            <a:ext cx="1305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7" name="Google Shape;327;p53" title="Screenshot 2025-05-04 at 19.18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490" y="1558575"/>
            <a:ext cx="2681510" cy="157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3" title="Screenshot 2025-05-04 at 19.20.3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363" y="3415525"/>
            <a:ext cx="2679384" cy="157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3"/>
          <p:cNvSpPr txBox="1"/>
          <p:nvPr/>
        </p:nvSpPr>
        <p:spPr>
          <a:xfrm>
            <a:off x="6923900" y="3134150"/>
            <a:ext cx="14547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NoStupidQuestions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229050" y="764175"/>
            <a:ext cx="8685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What Makes A Distinct Community?</a:t>
            </a:r>
            <a:endParaRPr sz="2900"/>
          </a:p>
        </p:txBody>
      </p:sp>
      <p:sp>
        <p:nvSpPr>
          <p:cNvPr id="335" name="Google Shape;335;p54"/>
          <p:cNvSpPr txBox="1"/>
          <p:nvPr/>
        </p:nvSpPr>
        <p:spPr>
          <a:xfrm>
            <a:off x="247225" y="1701400"/>
            <a:ext cx="8667600" cy="30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Reddit:</a:t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24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oppins"/>
              <a:buChar char="●"/>
            </a:pP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Reddit users themselves</a:t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24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oppins"/>
              <a:buChar char="●"/>
            </a:pP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Interactions with subreddits</a:t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24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oppins"/>
              <a:buChar char="○"/>
            </a:pP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Positive emotions</a:t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24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oppins"/>
              <a:buChar char="○"/>
            </a:pPr>
            <a:r>
              <a:rPr lang="en" sz="195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Negative emotions</a:t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ucational Games - Guess the Missing Word">
  <a:themeElements>
    <a:clrScheme name="Simple Light">
      <a:dk1>
        <a:srgbClr val="000000"/>
      </a:dk1>
      <a:lt1>
        <a:srgbClr val="F3EFEC"/>
      </a:lt1>
      <a:dk2>
        <a:srgbClr val="AE7FF7"/>
      </a:dk2>
      <a:lt2>
        <a:srgbClr val="F0E053"/>
      </a:lt2>
      <a:accent1>
        <a:srgbClr val="F6521D"/>
      </a:accent1>
      <a:accent2>
        <a:srgbClr val="E97C8E"/>
      </a:accent2>
      <a:accent3>
        <a:srgbClr val="CCCCCC"/>
      </a:accent3>
      <a:accent4>
        <a:srgbClr val="63CCCA"/>
      </a:accent4>
      <a:accent5>
        <a:srgbClr val="625F63"/>
      </a:accent5>
      <a:accent6>
        <a:srgbClr val="7E2E8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